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73" r:id="rId3"/>
    <p:sldId id="266" r:id="rId4"/>
    <p:sldId id="275" r:id="rId5"/>
    <p:sldId id="261" r:id="rId6"/>
    <p:sldId id="274" r:id="rId7"/>
    <p:sldId id="262" r:id="rId8"/>
    <p:sldId id="263" r:id="rId9"/>
    <p:sldId id="264" r:id="rId10"/>
    <p:sldId id="276" r:id="rId11"/>
    <p:sldId id="277" r:id="rId12"/>
    <p:sldId id="280" r:id="rId13"/>
    <p:sldId id="281" r:id="rId14"/>
    <p:sldId id="282" r:id="rId15"/>
    <p:sldId id="283" r:id="rId16"/>
    <p:sldId id="284" r:id="rId17"/>
    <p:sldId id="278" r:id="rId18"/>
    <p:sldId id="279" r:id="rId19"/>
    <p:sldId id="285" r:id="rId20"/>
    <p:sldId id="286" r:id="rId21"/>
    <p:sldId id="287" r:id="rId22"/>
    <p:sldId id="288" r:id="rId23"/>
    <p:sldId id="290" r:id="rId24"/>
    <p:sldId id="291" r:id="rId25"/>
    <p:sldId id="292" r:id="rId26"/>
    <p:sldId id="293" r:id="rId27"/>
    <p:sldId id="257" r:id="rId28"/>
    <p:sldId id="258" r:id="rId29"/>
    <p:sldId id="259" r:id="rId30"/>
    <p:sldId id="267" r:id="rId31"/>
    <p:sldId id="268" r:id="rId32"/>
    <p:sldId id="289" r:id="rId33"/>
    <p:sldId id="269" r:id="rId34"/>
    <p:sldId id="270" r:id="rId35"/>
    <p:sldId id="260" r:id="rId36"/>
    <p:sldId id="265" r:id="rId37"/>
    <p:sldId id="271" r:id="rId38"/>
    <p:sldId id="272" r:id="rId3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51E45E-13AA-4082-BE86-83C1FC19040C}" type="doc">
      <dgm:prSet loTypeId="urn:microsoft.com/office/officeart/2005/8/layout/pyramid1" loCatId="pyramid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6CC2224A-DE7E-4EBB-B34D-957B7C779574}">
      <dgm:prSet phldrT="[Texto]" custT="1"/>
      <dgm:spPr/>
      <dgm:t>
        <a:bodyPr/>
        <a:lstStyle/>
        <a:p>
          <a:r>
            <a:rPr lang="es-ES" sz="1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Ayudar a los participantes a planificar la interacción futura</a:t>
          </a:r>
          <a:endParaRPr lang="es-ES" sz="16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B99FD9-2974-480D-8D6D-74C9FDF5CB50}" type="parTrans" cxnId="{C6A67C08-D076-4BAA-81F3-5C6E2B26A0A9}">
      <dgm:prSet/>
      <dgm:spPr/>
      <dgm:t>
        <a:bodyPr/>
        <a:lstStyle/>
        <a:p>
          <a:endParaRPr lang="es-ES"/>
        </a:p>
      </dgm:t>
    </dgm:pt>
    <dgm:pt modelId="{7315D3AF-71C8-4271-8F37-59ED8D620694}" type="sibTrans" cxnId="{C6A67C08-D076-4BAA-81F3-5C6E2B26A0A9}">
      <dgm:prSet/>
      <dgm:spPr/>
      <dgm:t>
        <a:bodyPr/>
        <a:lstStyle/>
        <a:p>
          <a:endParaRPr lang="es-ES"/>
        </a:p>
      </dgm:t>
    </dgm:pt>
    <dgm:pt modelId="{B5D8D7B1-02BA-467D-86DE-7DB1411DF3B9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Establecer reglas claras para la comunicación</a:t>
          </a:r>
          <a:endParaRPr lang="es-ES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F2A11D-EFD7-44F5-A3EF-634E287F181B}" type="parTrans" cxnId="{647E52D6-5BCC-48DD-93AC-E6388FF2BB36}">
      <dgm:prSet/>
      <dgm:spPr/>
      <dgm:t>
        <a:bodyPr/>
        <a:lstStyle/>
        <a:p>
          <a:endParaRPr lang="es-ES"/>
        </a:p>
      </dgm:t>
    </dgm:pt>
    <dgm:pt modelId="{AF8F0A97-7D45-41BB-A4C8-08317627EE1A}" type="sibTrans" cxnId="{647E52D6-5BCC-48DD-93AC-E6388FF2BB36}">
      <dgm:prSet/>
      <dgm:spPr/>
      <dgm:t>
        <a:bodyPr/>
        <a:lstStyle/>
        <a:p>
          <a:endParaRPr lang="es-ES"/>
        </a:p>
      </dgm:t>
    </dgm:pt>
    <dgm:pt modelId="{00854654-BD25-4C60-A9EB-F764B6980FB5}">
      <dgm:prSet phldrT="[Texto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REUNIÓN PRELIMINAR SEPARADA</a:t>
          </a:r>
          <a:endParaRPr lang="es-ES" sz="28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D15D97-4170-4478-9B18-B822F1F395EC}" type="parTrans" cxnId="{72BF90EA-D2F1-48C9-8F2A-6B4A91BAEC7F}">
      <dgm:prSet/>
      <dgm:spPr/>
      <dgm:t>
        <a:bodyPr/>
        <a:lstStyle/>
        <a:p>
          <a:endParaRPr lang="es-ES"/>
        </a:p>
      </dgm:t>
    </dgm:pt>
    <dgm:pt modelId="{DA4CCE07-F63A-4EE5-BB03-672D5F6F934E}" type="sibTrans" cxnId="{72BF90EA-D2F1-48C9-8F2A-6B4A91BAEC7F}">
      <dgm:prSet/>
      <dgm:spPr/>
      <dgm:t>
        <a:bodyPr/>
        <a:lstStyle/>
        <a:p>
          <a:endParaRPr lang="es-ES"/>
        </a:p>
      </dgm:t>
    </dgm:pt>
    <dgm:pt modelId="{A2978476-BDBC-44C2-804B-E1DEC920B0AE}">
      <dgm:prSet phldrT="[Texto]"/>
      <dgm:spPr/>
      <dgm:t>
        <a:bodyPr/>
        <a:lstStyle/>
        <a:p>
          <a:r>
            <a: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Medir y aumentar el interés por la solución  </a:t>
          </a:r>
          <a:endParaRPr lang="es-ES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BCA6C6-D604-452C-B20D-727FFAA239FD}" type="parTrans" cxnId="{A71AA898-6EE4-4761-A8A1-4416B5A9D765}">
      <dgm:prSet/>
      <dgm:spPr/>
      <dgm:t>
        <a:bodyPr/>
        <a:lstStyle/>
        <a:p>
          <a:endParaRPr lang="es-ES"/>
        </a:p>
      </dgm:t>
    </dgm:pt>
    <dgm:pt modelId="{6F9D4251-858C-418C-982E-1B385D1E8645}" type="sibTrans" cxnId="{A71AA898-6EE4-4761-A8A1-4416B5A9D765}">
      <dgm:prSet/>
      <dgm:spPr/>
      <dgm:t>
        <a:bodyPr/>
        <a:lstStyle/>
        <a:p>
          <a:endParaRPr lang="es-ES"/>
        </a:p>
      </dgm:t>
    </dgm:pt>
    <dgm:pt modelId="{DD667F9B-F37C-4303-AC09-F6201E583169}" type="pres">
      <dgm:prSet presAssocID="{5151E45E-13AA-4082-BE86-83C1FC1904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F2FFE14-BD4B-416C-8537-7CF6C36886C1}" type="pres">
      <dgm:prSet presAssocID="{6CC2224A-DE7E-4EBB-B34D-957B7C779574}" presName="Name8" presStyleCnt="0"/>
      <dgm:spPr/>
    </dgm:pt>
    <dgm:pt modelId="{499E195B-3A93-4B96-AC37-8B3103F8FAEB}" type="pres">
      <dgm:prSet presAssocID="{6CC2224A-DE7E-4EBB-B34D-957B7C779574}" presName="level" presStyleLbl="node1" presStyleIdx="0" presStyleCnt="4" custScaleX="133371" custScaleY="18992" custLinFactNeighborX="-1448" custLinFactNeighborY="351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F9A822-8355-4290-9E0F-CECC60974D90}" type="pres">
      <dgm:prSet presAssocID="{6CC2224A-DE7E-4EBB-B34D-957B7C7795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34D5F33-46A6-4F8B-8BD9-E88052975BE7}" type="pres">
      <dgm:prSet presAssocID="{B5D8D7B1-02BA-467D-86DE-7DB1411DF3B9}" presName="Name8" presStyleCnt="0"/>
      <dgm:spPr/>
    </dgm:pt>
    <dgm:pt modelId="{80DC4332-B17D-41CE-A116-BEC57A525356}" type="pres">
      <dgm:prSet presAssocID="{B5D8D7B1-02BA-467D-86DE-7DB1411DF3B9}" presName="level" presStyleLbl="node1" presStyleIdx="1" presStyleCnt="4" custScaleX="128687" custScaleY="16891" custLinFactNeighborX="-113" custLinFactNeighborY="14866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E43413-CB14-472B-A30E-9B248317EC18}" type="pres">
      <dgm:prSet presAssocID="{B5D8D7B1-02BA-467D-86DE-7DB1411DF3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8DF9E1-360F-4246-A46C-06595C04F19F}" type="pres">
      <dgm:prSet presAssocID="{A2978476-BDBC-44C2-804B-E1DEC920B0AE}" presName="Name8" presStyleCnt="0"/>
      <dgm:spPr/>
    </dgm:pt>
    <dgm:pt modelId="{FF998AE9-731A-4FD7-9786-C6B7601F3582}" type="pres">
      <dgm:prSet presAssocID="{A2978476-BDBC-44C2-804B-E1DEC920B0AE}" presName="level" presStyleLbl="node1" presStyleIdx="2" presStyleCnt="4" custScaleX="107599" custScaleY="16891" custLinFactNeighborX="810" custLinFactNeighborY="757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2FBC924-55C8-439F-8767-DE630BF0212E}" type="pres">
      <dgm:prSet presAssocID="{A2978476-BDBC-44C2-804B-E1DEC920B0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ED3BAD-CE92-41CB-A02E-ADDC992124B5}" type="pres">
      <dgm:prSet presAssocID="{00854654-BD25-4C60-A9EB-F764B6980FB5}" presName="Name8" presStyleCnt="0"/>
      <dgm:spPr/>
    </dgm:pt>
    <dgm:pt modelId="{7679911B-6B5D-4167-80D0-D80F5428DE71}" type="pres">
      <dgm:prSet presAssocID="{00854654-BD25-4C60-A9EB-F764B6980FB5}" presName="level" presStyleLbl="node1" presStyleIdx="3" presStyleCnt="4" custScaleX="100000" custScaleY="1400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23895EF-9395-412B-8B71-BC6DCCDA1572}" type="pres">
      <dgm:prSet presAssocID="{00854654-BD25-4C60-A9EB-F764B6980F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EDEA40C-9229-46EA-A1CC-B078BB3BDCBA}" type="presOf" srcId="{5151E45E-13AA-4082-BE86-83C1FC19040C}" destId="{DD667F9B-F37C-4303-AC09-F6201E583169}" srcOrd="0" destOrd="0" presId="urn:microsoft.com/office/officeart/2005/8/layout/pyramid1"/>
    <dgm:cxn modelId="{72BF90EA-D2F1-48C9-8F2A-6B4A91BAEC7F}" srcId="{5151E45E-13AA-4082-BE86-83C1FC19040C}" destId="{00854654-BD25-4C60-A9EB-F764B6980FB5}" srcOrd="3" destOrd="0" parTransId="{17D15D97-4170-4478-9B18-B822F1F395EC}" sibTransId="{DA4CCE07-F63A-4EE5-BB03-672D5F6F934E}"/>
    <dgm:cxn modelId="{A71AA898-6EE4-4761-A8A1-4416B5A9D765}" srcId="{5151E45E-13AA-4082-BE86-83C1FC19040C}" destId="{A2978476-BDBC-44C2-804B-E1DEC920B0AE}" srcOrd="2" destOrd="0" parTransId="{CBBCA6C6-D604-452C-B20D-727FFAA239FD}" sibTransId="{6F9D4251-858C-418C-982E-1B385D1E8645}"/>
    <dgm:cxn modelId="{6C7E50B3-C4F2-45AB-82B9-B1B22162DE1C}" type="presOf" srcId="{6CC2224A-DE7E-4EBB-B34D-957B7C779574}" destId="{8CF9A822-8355-4290-9E0F-CECC60974D90}" srcOrd="1" destOrd="0" presId="urn:microsoft.com/office/officeart/2005/8/layout/pyramid1"/>
    <dgm:cxn modelId="{C7DF5C8E-AAD0-4CBE-BA5D-1E44A0CF7CE4}" type="presOf" srcId="{B5D8D7B1-02BA-467D-86DE-7DB1411DF3B9}" destId="{DCE43413-CB14-472B-A30E-9B248317EC18}" srcOrd="1" destOrd="0" presId="urn:microsoft.com/office/officeart/2005/8/layout/pyramid1"/>
    <dgm:cxn modelId="{600A27D4-FC52-4E7A-9B49-C66A1124D932}" type="presOf" srcId="{A2978476-BDBC-44C2-804B-E1DEC920B0AE}" destId="{FF998AE9-731A-4FD7-9786-C6B7601F3582}" srcOrd="0" destOrd="0" presId="urn:microsoft.com/office/officeart/2005/8/layout/pyramid1"/>
    <dgm:cxn modelId="{647E52D6-5BCC-48DD-93AC-E6388FF2BB36}" srcId="{5151E45E-13AA-4082-BE86-83C1FC19040C}" destId="{B5D8D7B1-02BA-467D-86DE-7DB1411DF3B9}" srcOrd="1" destOrd="0" parTransId="{F8F2A11D-EFD7-44F5-A3EF-634E287F181B}" sibTransId="{AF8F0A97-7D45-41BB-A4C8-08317627EE1A}"/>
    <dgm:cxn modelId="{F6D70008-B89A-4699-BE32-A326D6E497A3}" type="presOf" srcId="{00854654-BD25-4C60-A9EB-F764B6980FB5}" destId="{7679911B-6B5D-4167-80D0-D80F5428DE71}" srcOrd="0" destOrd="0" presId="urn:microsoft.com/office/officeart/2005/8/layout/pyramid1"/>
    <dgm:cxn modelId="{C6A67C08-D076-4BAA-81F3-5C6E2B26A0A9}" srcId="{5151E45E-13AA-4082-BE86-83C1FC19040C}" destId="{6CC2224A-DE7E-4EBB-B34D-957B7C779574}" srcOrd="0" destOrd="0" parTransId="{37B99FD9-2974-480D-8D6D-74C9FDF5CB50}" sibTransId="{7315D3AF-71C8-4271-8F37-59ED8D620694}"/>
    <dgm:cxn modelId="{10FDCBC4-7629-474D-9B77-37541AA363BA}" type="presOf" srcId="{6CC2224A-DE7E-4EBB-B34D-957B7C779574}" destId="{499E195B-3A93-4B96-AC37-8B3103F8FAEB}" srcOrd="0" destOrd="0" presId="urn:microsoft.com/office/officeart/2005/8/layout/pyramid1"/>
    <dgm:cxn modelId="{DBD4994B-DA6B-4E28-9A8A-3CC571D254C7}" type="presOf" srcId="{B5D8D7B1-02BA-467D-86DE-7DB1411DF3B9}" destId="{80DC4332-B17D-41CE-A116-BEC57A525356}" srcOrd="0" destOrd="0" presId="urn:microsoft.com/office/officeart/2005/8/layout/pyramid1"/>
    <dgm:cxn modelId="{1A88FE9F-B6FF-4320-AABB-0F5D0D08D284}" type="presOf" srcId="{A2978476-BDBC-44C2-804B-E1DEC920B0AE}" destId="{62FBC924-55C8-439F-8767-DE630BF0212E}" srcOrd="1" destOrd="0" presId="urn:microsoft.com/office/officeart/2005/8/layout/pyramid1"/>
    <dgm:cxn modelId="{65862CC2-4FE0-4B36-9B24-E85EB44F43BD}" type="presOf" srcId="{00854654-BD25-4C60-A9EB-F764B6980FB5}" destId="{B23895EF-9395-412B-8B71-BC6DCCDA1572}" srcOrd="1" destOrd="0" presId="urn:microsoft.com/office/officeart/2005/8/layout/pyramid1"/>
    <dgm:cxn modelId="{B3AB35E5-4018-460A-B7DB-A8D53743C214}" type="presParOf" srcId="{DD667F9B-F37C-4303-AC09-F6201E583169}" destId="{4F2FFE14-BD4B-416C-8537-7CF6C36886C1}" srcOrd="0" destOrd="0" presId="urn:microsoft.com/office/officeart/2005/8/layout/pyramid1"/>
    <dgm:cxn modelId="{7AF6875F-EF00-44CB-881C-976B69848EA5}" type="presParOf" srcId="{4F2FFE14-BD4B-416C-8537-7CF6C36886C1}" destId="{499E195B-3A93-4B96-AC37-8B3103F8FAEB}" srcOrd="0" destOrd="0" presId="urn:microsoft.com/office/officeart/2005/8/layout/pyramid1"/>
    <dgm:cxn modelId="{75AC9695-747F-4C89-A600-A438F9AD44C6}" type="presParOf" srcId="{4F2FFE14-BD4B-416C-8537-7CF6C36886C1}" destId="{8CF9A822-8355-4290-9E0F-CECC60974D90}" srcOrd="1" destOrd="0" presId="urn:microsoft.com/office/officeart/2005/8/layout/pyramid1"/>
    <dgm:cxn modelId="{80FF368C-7364-4658-A207-32A86A5C9FF7}" type="presParOf" srcId="{DD667F9B-F37C-4303-AC09-F6201E583169}" destId="{D34D5F33-46A6-4F8B-8BD9-E88052975BE7}" srcOrd="1" destOrd="0" presId="urn:microsoft.com/office/officeart/2005/8/layout/pyramid1"/>
    <dgm:cxn modelId="{44F0D6DD-FE4E-431D-9B42-288675AA931A}" type="presParOf" srcId="{D34D5F33-46A6-4F8B-8BD9-E88052975BE7}" destId="{80DC4332-B17D-41CE-A116-BEC57A525356}" srcOrd="0" destOrd="0" presId="urn:microsoft.com/office/officeart/2005/8/layout/pyramid1"/>
    <dgm:cxn modelId="{481CEC44-A5BC-4E01-9FA0-7A02C0B911FB}" type="presParOf" srcId="{D34D5F33-46A6-4F8B-8BD9-E88052975BE7}" destId="{DCE43413-CB14-472B-A30E-9B248317EC18}" srcOrd="1" destOrd="0" presId="urn:microsoft.com/office/officeart/2005/8/layout/pyramid1"/>
    <dgm:cxn modelId="{D0AC7695-F7E9-4497-8D13-90E783D53082}" type="presParOf" srcId="{DD667F9B-F37C-4303-AC09-F6201E583169}" destId="{8D8DF9E1-360F-4246-A46C-06595C04F19F}" srcOrd="2" destOrd="0" presId="urn:microsoft.com/office/officeart/2005/8/layout/pyramid1"/>
    <dgm:cxn modelId="{79709A4C-CED0-4704-B522-B9ED32C82EA6}" type="presParOf" srcId="{8D8DF9E1-360F-4246-A46C-06595C04F19F}" destId="{FF998AE9-731A-4FD7-9786-C6B7601F3582}" srcOrd="0" destOrd="0" presId="urn:microsoft.com/office/officeart/2005/8/layout/pyramid1"/>
    <dgm:cxn modelId="{BB809A19-7A04-4E7E-813E-3AF33812013C}" type="presParOf" srcId="{8D8DF9E1-360F-4246-A46C-06595C04F19F}" destId="{62FBC924-55C8-439F-8767-DE630BF0212E}" srcOrd="1" destOrd="0" presId="urn:microsoft.com/office/officeart/2005/8/layout/pyramid1"/>
    <dgm:cxn modelId="{7A723F40-D081-44AE-A3B7-D3AFC37AEA48}" type="presParOf" srcId="{DD667F9B-F37C-4303-AC09-F6201E583169}" destId="{74ED3BAD-CE92-41CB-A02E-ADDC992124B5}" srcOrd="3" destOrd="0" presId="urn:microsoft.com/office/officeart/2005/8/layout/pyramid1"/>
    <dgm:cxn modelId="{04373468-654B-4A6B-BDA7-AE4C42CEC541}" type="presParOf" srcId="{74ED3BAD-CE92-41CB-A02E-ADDC992124B5}" destId="{7679911B-6B5D-4167-80D0-D80F5428DE71}" srcOrd="0" destOrd="0" presId="urn:microsoft.com/office/officeart/2005/8/layout/pyramid1"/>
    <dgm:cxn modelId="{1BC90E19-5940-4606-8979-A5402F4A52AB}" type="presParOf" srcId="{74ED3BAD-CE92-41CB-A02E-ADDC992124B5}" destId="{B23895EF-9395-412B-8B71-BC6DCCDA1572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CE396-D8AF-482E-B04F-1966B796D669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51FF6-B677-4D15-A47A-F8ABFB0C867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51FF6-B677-4D15-A47A-F8ABFB0C8672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51FF6-B677-4D15-A47A-F8ABFB0C8672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B761565-8FC1-4BBE-89C7-3A1505BB8266}" type="datetimeFigureOut">
              <a:rPr lang="es-ES" smtClean="0"/>
              <a:pPr/>
              <a:t>16/02/2009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BAF249-C985-4950-BA15-FE68F201E05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2.png"/><Relationship Id="rId7" Type="http://schemas.openxmlformats.org/officeDocument/2006/relationships/slide" Target="slide1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slide" Target="slide23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7.xml"/><Relationship Id="rId7" Type="http://schemas.openxmlformats.org/officeDocument/2006/relationships/slide" Target="slide2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37.xml"/><Relationship Id="rId5" Type="http://schemas.openxmlformats.org/officeDocument/2006/relationships/slide" Target="slide12.xml"/><Relationship Id="rId10" Type="http://schemas.openxmlformats.org/officeDocument/2006/relationships/slide" Target="slide36.xml"/><Relationship Id="rId4" Type="http://schemas.openxmlformats.org/officeDocument/2006/relationships/slide" Target="slide8.xml"/><Relationship Id="rId9" Type="http://schemas.openxmlformats.org/officeDocument/2006/relationships/slide" Target="slide3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w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slide" Target="slide30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COORDINACI&#211;N\COLEGIO\Nego005.mp3" TargetMode="Externa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latin typeface="Algerian" pitchFamily="82" charset="0"/>
              </a:rPr>
              <a:t>Negociación de Conflictos</a:t>
            </a:r>
            <a:endParaRPr lang="es-ES" dirty="0">
              <a:latin typeface="Algerian" pitchFamily="82" charset="0"/>
            </a:endParaRPr>
          </a:p>
        </p:txBody>
      </p:sp>
      <p:pic>
        <p:nvPicPr>
          <p:cNvPr id="4" name="3 Imagen" descr="escudo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928802"/>
            <a:ext cx="2060421" cy="2714620"/>
          </a:xfrm>
          <a:prstGeom prst="rect">
            <a:avLst/>
          </a:prstGeom>
        </p:spPr>
      </p:pic>
      <p:pic>
        <p:nvPicPr>
          <p:cNvPr id="1026" name="Picture 2" descr="C:\Archivos de programa\Microsoft Office\Media\CntCD1\Animated\j022373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7" y="4143380"/>
            <a:ext cx="2337971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Tm="1534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14300"/>
            <a:ext cx="79295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8072462" cy="6077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28604"/>
            <a:ext cx="2590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Botón de acción: Hacia atrás o Anterior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571504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CLASIFICACIÓN  DE CONFLICTOS</a:t>
            </a: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338" y="1528750"/>
            <a:ext cx="44767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338" y="2867022"/>
            <a:ext cx="42767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357694"/>
            <a:ext cx="5200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338" y="5676916"/>
            <a:ext cx="46958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6200750" y="1447784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Botón de acción: Hacia delante o Siguiente">
            <a:hlinkClick r:id="rId6" action="ppaction://hlinksldjump" highlightClick="1"/>
          </p:cNvPr>
          <p:cNvSpPr/>
          <p:nvPr/>
        </p:nvSpPr>
        <p:spPr>
          <a:xfrm>
            <a:off x="6200750" y="28051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Botón de acción: Hacia delante o Siguiente">
            <a:hlinkClick r:id="rId7" action="ppaction://hlinksldjump" highlightClick="1"/>
          </p:cNvPr>
          <p:cNvSpPr/>
          <p:nvPr/>
        </p:nvSpPr>
        <p:spPr>
          <a:xfrm>
            <a:off x="6200750" y="4162428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Botón de acción: Hacia delante o Siguiente">
            <a:hlinkClick r:id="rId8" action="ppaction://hlinksldjump" highlightClick="1"/>
          </p:cNvPr>
          <p:cNvSpPr/>
          <p:nvPr/>
        </p:nvSpPr>
        <p:spPr>
          <a:xfrm>
            <a:off x="6200750" y="5591188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Botón de acción: Hacia delante o Siguiente">
            <a:hlinkClick r:id="rId9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2390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Abrir llave"/>
          <p:cNvSpPr/>
          <p:nvPr/>
        </p:nvSpPr>
        <p:spPr>
          <a:xfrm>
            <a:off x="3071802" y="928670"/>
            <a:ext cx="285752" cy="17145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 flipH="1">
            <a:off x="3428992" y="1142984"/>
            <a:ext cx="3954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ENTRE DOS O MÁS PERSONAS CON UN GRADO DE FAMILIARIDAD, QUE TIENEN RELACIÓN DE TIPO SOCIAL, LABORAL, ETC.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572008"/>
            <a:ext cx="2314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Abrir llave"/>
          <p:cNvSpPr/>
          <p:nvPr/>
        </p:nvSpPr>
        <p:spPr>
          <a:xfrm>
            <a:off x="3071802" y="3857628"/>
            <a:ext cx="285752" cy="17145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 flipH="1">
            <a:off x="3428992" y="4071942"/>
            <a:ext cx="3954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ENTRE DOS O MÁS PERSONAS CUANDO HAY DIFERENCIAS DE OPINIÓN RESPECTO A UN ESTRATEGIA A UTILIZAR.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Botón de acción: Hacia atrás o Anterior">
            <a:hlinkClick r:id="rId4" action="ppaction://hlinksldjump" highlightClick="1"/>
          </p:cNvPr>
          <p:cNvSpPr/>
          <p:nvPr/>
        </p:nvSpPr>
        <p:spPr>
          <a:xfrm>
            <a:off x="8501090" y="6000768"/>
            <a:ext cx="428628" cy="500066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2390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Abrir llave"/>
          <p:cNvSpPr/>
          <p:nvPr/>
        </p:nvSpPr>
        <p:spPr>
          <a:xfrm>
            <a:off x="3071802" y="214290"/>
            <a:ext cx="285752" cy="17145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 flipH="1">
            <a:off x="3428992" y="428604"/>
            <a:ext cx="39548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ENTRE DOS O MÁS PERSONAS CON UN GRADO DE FAMILIARIDAD, QUE TIENEN RELACIÓN DE TIPO SOCIAL, LABORAL, ETC.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Abrir llave"/>
          <p:cNvSpPr/>
          <p:nvPr/>
        </p:nvSpPr>
        <p:spPr>
          <a:xfrm>
            <a:off x="3143240" y="3429000"/>
            <a:ext cx="214314" cy="8572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 flipH="1">
            <a:off x="3500430" y="3429000"/>
            <a:ext cx="3954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CUANDO AMBAS PARTES QUIEREN SACAR GANANCIA DE UNA SITUACIÓN.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501090" y="6000768"/>
            <a:ext cx="428628" cy="500066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428868"/>
            <a:ext cx="2857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Abrir llave"/>
          <p:cNvSpPr/>
          <p:nvPr/>
        </p:nvSpPr>
        <p:spPr>
          <a:xfrm>
            <a:off x="3571868" y="2000240"/>
            <a:ext cx="214314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3786182" y="214311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CUANDO HAY UNA INFORMACIÓN QUE AFECTA LA RELACIÓN DEL GRUPO.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714752"/>
            <a:ext cx="2390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714884"/>
            <a:ext cx="2162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Abrir llave"/>
          <p:cNvSpPr/>
          <p:nvPr/>
        </p:nvSpPr>
        <p:spPr>
          <a:xfrm>
            <a:off x="3143240" y="4429132"/>
            <a:ext cx="214314" cy="8572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 flipH="1">
            <a:off x="3500430" y="4429132"/>
            <a:ext cx="3954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CUANDO AMBAS PARTES SE ENFRENTAN POR UNA DIFERENCIA DE VALORES.</a:t>
            </a:r>
            <a:endParaRPr lang="es-E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5857892"/>
            <a:ext cx="28384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18 Abrir llave"/>
          <p:cNvSpPr/>
          <p:nvPr/>
        </p:nvSpPr>
        <p:spPr>
          <a:xfrm>
            <a:off x="3500430" y="5429264"/>
            <a:ext cx="214314" cy="11430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3714744" y="578645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smtClean="0">
                <a:latin typeface="Arial" pitchFamily="34" charset="0"/>
                <a:cs typeface="Arial" pitchFamily="34" charset="0"/>
              </a:rPr>
              <a:t>SE PRESENTA CUANDO HAY UNA DIFERENCIA DE PENSAMIENTO.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142984"/>
            <a:ext cx="7239000" cy="680068"/>
          </a:xfrm>
        </p:spPr>
        <p:txBody>
          <a:bodyPr/>
          <a:lstStyle/>
          <a:p>
            <a:pPr algn="ctr"/>
            <a:r>
              <a:rPr lang="es-ES" dirty="0" smtClean="0"/>
              <a:t>SEGÚN SU NATURALEZA</a:t>
            </a: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00306"/>
            <a:ext cx="27241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501090" y="6000768"/>
            <a:ext cx="428628" cy="500066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7158" y="1500174"/>
            <a:ext cx="7239000" cy="680068"/>
          </a:xfrm>
        </p:spPr>
        <p:txBody>
          <a:bodyPr/>
          <a:lstStyle/>
          <a:p>
            <a:pPr algn="ctr"/>
            <a:r>
              <a:rPr lang="es-ES" dirty="0" smtClean="0"/>
              <a:t>SEGÚN SUS EFECTOS</a:t>
            </a:r>
            <a:endParaRPr lang="es-ES" dirty="0"/>
          </a:p>
        </p:txBody>
      </p:sp>
      <p:sp>
        <p:nvSpPr>
          <p:cNvPr id="6" name="5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501090" y="6000768"/>
            <a:ext cx="428628" cy="500066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76530" y="3786190"/>
            <a:ext cx="2609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2857496"/>
            <a:ext cx="2867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otón de acción: Hacia delante o Siguiente">
            <a:hlinkClick r:id="rId2" action="ppaction://hlinksldjump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42048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GESTIÓN DEL CONFLICTO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42910" y="1500175"/>
          <a:ext cx="7286676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1714512"/>
                <a:gridCol w="2214578"/>
                <a:gridCol w="2500330"/>
              </a:tblGrid>
              <a:tr h="68255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PREOCUPACIÓN POR LOS RESULTADOS DEL OTRO</a:t>
                      </a:r>
                      <a:endParaRPr lang="es-ES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486994"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PREOCUPACIÓN POR LOS RESULTADOS PROPIOS</a:t>
                      </a:r>
                    </a:p>
                    <a:p>
                      <a:endParaRPr lang="es-ES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743497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s-ES" sz="2400" b="1" kern="1200" dirty="0" smtClean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ACOMODATICIO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EVITADOR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349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COMPLACENCIA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INACCIÓN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43497">
                <a:tc vMerge="1"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s-ES" sz="2400" b="1" kern="1200" dirty="0" smtClean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24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INTEGRADOR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DOMINADOR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4349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SOLUCIÓN DE CONFLICTOS</a:t>
                      </a:r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RIVALIDAD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42048" cy="605808"/>
          </a:xfrm>
        </p:spPr>
        <p:txBody>
          <a:bodyPr/>
          <a:lstStyle/>
          <a:p>
            <a:pPr algn="ctr"/>
            <a:r>
              <a:rPr lang="es-ES" dirty="0" smtClean="0"/>
              <a:t>NEGOCIACIÓN</a:t>
            </a:r>
            <a:endParaRPr lang="es-ES" dirty="0"/>
          </a:p>
        </p:txBody>
      </p:sp>
      <p:sp>
        <p:nvSpPr>
          <p:cNvPr id="5" name="4 Botón de acción: Hacia delante o Siguiente">
            <a:hlinkClick r:id="rId2" action="ppaction://hlinksldjump" highlightClick="1"/>
          </p:cNvPr>
          <p:cNvSpPr/>
          <p:nvPr/>
        </p:nvSpPr>
        <p:spPr>
          <a:xfrm>
            <a:off x="6072198" y="2357430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357288" y="3214686"/>
            <a:ext cx="4214844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ELEMENTOS CLAVES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6072198" y="3357562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357290" y="4286256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es-E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Tipos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Botón de acción: Hacia delante o Siguiente">
            <a:hlinkClick r:id="rId4" action="ppaction://hlinksldjump" highlightClick="1"/>
          </p:cNvPr>
          <p:cNvSpPr/>
          <p:nvPr/>
        </p:nvSpPr>
        <p:spPr>
          <a:xfrm>
            <a:off x="6072198" y="4429132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357290" y="2143116"/>
            <a:ext cx="2757478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DEFINICIÓN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1357290" y="5286388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es-E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fases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1 Botón de acción: Hacia delante o Siguiente">
            <a:hlinkClick r:id="rId5" action="ppaction://hlinksldjump" highlightClick="1"/>
          </p:cNvPr>
          <p:cNvSpPr/>
          <p:nvPr/>
        </p:nvSpPr>
        <p:spPr>
          <a:xfrm>
            <a:off x="6072198" y="5429264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Botón de acción: Hacia atrás o Anterior">
            <a:hlinkClick r:id="rId6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>
            <a:normAutofit/>
          </a:bodyPr>
          <a:lstStyle/>
          <a:p>
            <a:r>
              <a:rPr lang="es-ES" sz="3200" dirty="0" smtClean="0"/>
              <a:t>DEFINICIÓN…</a:t>
            </a:r>
            <a:endParaRPr lang="es-ES" sz="32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28802"/>
            <a:ext cx="7867674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328554" y="4394844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PASOS</a:t>
            </a:r>
            <a:endParaRPr lang="es-E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</a:endParaRPr>
          </a:p>
        </p:txBody>
      </p:sp>
      <p:sp>
        <p:nvSpPr>
          <p:cNvPr id="6" name="5 Abrir llave"/>
          <p:cNvSpPr/>
          <p:nvPr/>
        </p:nvSpPr>
        <p:spPr>
          <a:xfrm>
            <a:off x="1828752" y="2966084"/>
            <a:ext cx="714380" cy="335758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3132" y="3108960"/>
            <a:ext cx="5429288" cy="75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572008"/>
            <a:ext cx="557216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3132" y="5537852"/>
            <a:ext cx="5429287" cy="64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Botón de acción: Hacia atrás o Anterior">
            <a:hlinkClick r:id="rId6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29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31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 CLAVES…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2071678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Font typeface="Arial" pitchFamily="34" charset="0"/>
              <a:buChar char="♫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 METODOS DE RESOLUCIÓN DE CONFLICTOS: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ARBITRAJE, RESOLUCIÓN JUDICIAL, ETC. 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0034" y="300037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Font typeface="Arial" pitchFamily="34" charset="0"/>
              <a:buChar char="♫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 SUPONE UN INTERCAMBIO.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34" y="378619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Font typeface="Arial" pitchFamily="34" charset="0"/>
              <a:buChar char="♫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 SUPONE UNA  ACCIÓN CONJUNTA.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34" y="4500570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0000"/>
              </a:buClr>
              <a:buFont typeface="Arial" pitchFamily="34" charset="0"/>
              <a:buChar char="♫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 HAY DESEO DE LLEGAR A UN ACUERDO.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NEGOCIACIÓN…</a:t>
            </a:r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14554"/>
            <a:ext cx="79533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214818"/>
            <a:ext cx="7643816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r>
              <a:rPr lang="es-ES" dirty="0" smtClean="0"/>
              <a:t>CARACTERISTICAS… 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596" y="1714488"/>
            <a:ext cx="721523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s-ES" dirty="0" smtClean="0"/>
              <a:t>  </a:t>
            </a: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CONFLICTO</a:t>
            </a:r>
          </a:p>
          <a:p>
            <a:pPr lvl="1">
              <a:buBlip>
                <a:blip r:embed="rId3"/>
              </a:buBlip>
            </a:pPr>
            <a:r>
              <a:rPr lang="es-ES" dirty="0" smtClean="0"/>
              <a:t>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EMOCIONES NEGATIVAS</a:t>
            </a:r>
          </a:p>
          <a:p>
            <a:pPr lvl="1">
              <a:buBlip>
                <a:blip r:embed="rId3"/>
              </a:buBlip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 CONDUCTAS DE RECHAZO</a:t>
            </a:r>
          </a:p>
          <a:p>
            <a:pPr lvl="1"/>
            <a:endParaRPr lang="es-ES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s-ES" sz="1600" dirty="0" smtClean="0">
              <a:latin typeface="Arial" pitchFamily="34" charset="0"/>
              <a:cs typeface="Arial" pitchFamily="34" charset="0"/>
            </a:endParaRPr>
          </a:p>
          <a:p>
            <a:pPr>
              <a:buBlip>
                <a:blip r:embed="rId2"/>
              </a:buBlip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INTERDEPENDENCIA</a:t>
            </a:r>
          </a:p>
          <a:p>
            <a:pPr>
              <a:buBlip>
                <a:blip r:embed="rId2"/>
              </a:buBlip>
            </a:pPr>
            <a:endParaRPr lang="es-ES" dirty="0" smtClean="0">
              <a:solidFill>
                <a:srgbClr val="FF0000"/>
              </a:solidFill>
              <a:latin typeface="Elephant" pitchFamily="18" charset="0"/>
            </a:endParaRPr>
          </a:p>
          <a:p>
            <a:endParaRPr lang="es-ES" dirty="0" smtClean="0">
              <a:solidFill>
                <a:srgbClr val="FF0000"/>
              </a:solidFill>
              <a:latin typeface="Elephant" pitchFamily="18" charset="0"/>
            </a:endParaRPr>
          </a:p>
          <a:p>
            <a:pPr>
              <a:buBlip>
                <a:blip r:embed="rId2"/>
              </a:buBlip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OBJETIVOS INCOMPATIBLES</a:t>
            </a:r>
          </a:p>
          <a:p>
            <a:pPr>
              <a:buBlip>
                <a:blip r:embed="rId2"/>
              </a:buBlip>
            </a:pPr>
            <a:endParaRPr lang="es-ES" dirty="0" smtClean="0">
              <a:solidFill>
                <a:srgbClr val="FF0000"/>
              </a:solidFill>
              <a:latin typeface="Elephant" pitchFamily="18" charset="0"/>
            </a:endParaRPr>
          </a:p>
          <a:p>
            <a:endParaRPr lang="es-ES" dirty="0" smtClean="0">
              <a:solidFill>
                <a:srgbClr val="FF0000"/>
              </a:solidFill>
              <a:latin typeface="Elephant" pitchFamily="18" charset="0"/>
            </a:endParaRPr>
          </a:p>
          <a:p>
            <a:pPr>
              <a:buBlip>
                <a:blip r:embed="rId2"/>
              </a:buBlip>
            </a:pPr>
            <a:r>
              <a:rPr lang="es-ES" sz="1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RELACIONES CONTRADICTORIAS</a:t>
            </a:r>
          </a:p>
          <a:p>
            <a:pPr lvl="1">
              <a:buBlip>
                <a:blip r:embed="rId3"/>
              </a:buBlip>
            </a:pP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Motivación para lograr los propios objetivos</a:t>
            </a:r>
          </a:p>
          <a:p>
            <a:pPr lvl="1">
              <a:buBlip>
                <a:blip r:embed="rId3"/>
              </a:buBlip>
            </a:pPr>
            <a:r>
              <a:rPr lang="es-ES" dirty="0" smtClean="0">
                <a:solidFill>
                  <a:srgbClr val="FF0000"/>
                </a:solidFill>
                <a:latin typeface="Elephant" pitchFamily="18" charset="0"/>
              </a:rPr>
              <a:t> </a:t>
            </a:r>
            <a:r>
              <a:rPr lang="es-ES" sz="1600" dirty="0" smtClean="0">
                <a:latin typeface="Arial" pitchFamily="34" charset="0"/>
                <a:cs typeface="Arial" pitchFamily="34" charset="0"/>
              </a:rPr>
              <a:t>Motivación para lograr un acuerdo</a:t>
            </a:r>
          </a:p>
          <a:p>
            <a:pPr>
              <a:buBlip>
                <a:blip r:embed="rId2"/>
              </a:buBlip>
            </a:pPr>
            <a:endParaRPr lang="es-E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Fases…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714348" y="2214554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es-ES" sz="3200" dirty="0" smtClean="0"/>
              <a:t>  PREPARACIÓN</a:t>
            </a:r>
          </a:p>
          <a:p>
            <a:endParaRPr lang="es-ES" sz="3200" dirty="0" smtClean="0"/>
          </a:p>
          <a:p>
            <a:pPr>
              <a:buBlip>
                <a:blip r:embed="rId2"/>
              </a:buBlip>
            </a:pPr>
            <a:r>
              <a:rPr lang="es-ES" sz="3200" dirty="0" smtClean="0"/>
              <a:t>  DINÁMICA DE LA NEGOCIACIÓN</a:t>
            </a:r>
          </a:p>
          <a:p>
            <a:endParaRPr lang="es-ES" sz="3200" dirty="0" smtClean="0"/>
          </a:p>
          <a:p>
            <a:pPr>
              <a:buBlip>
                <a:blip r:embed="rId2"/>
              </a:buBlip>
            </a:pPr>
            <a:r>
              <a:rPr lang="es-ES" sz="3200" dirty="0" smtClean="0"/>
              <a:t>  RESOLUCIÓN Y ACUERDO</a:t>
            </a:r>
            <a:endParaRPr lang="es-ES" sz="3200" dirty="0"/>
          </a:p>
        </p:txBody>
      </p:sp>
      <p:sp>
        <p:nvSpPr>
          <p:cNvPr id="4" name="3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072206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PREPARACIÓN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7715272" cy="350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357826"/>
            <a:ext cx="4681542" cy="65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28604"/>
            <a:ext cx="8072462" cy="541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MALOS NIVELES DE ASPIRACIÓN</a:t>
            </a:r>
            <a:endParaRPr lang="es-E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8143900" cy="519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es-ES" dirty="0" smtClean="0"/>
              <a:t>LA MEDIACIÓN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676972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/>
              <a:t>Es el proceso por el cual se ayuda a las partes a:</a:t>
            </a:r>
          </a:p>
          <a:p>
            <a:pPr marL="0" indent="0" algn="just">
              <a:buNone/>
            </a:pPr>
            <a:endParaRPr lang="es-ES" dirty="0" smtClean="0"/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  Discutir asuntos.</a:t>
            </a:r>
          </a:p>
          <a:p>
            <a:pPr lvl="1" algn="just">
              <a:buFont typeface="Wingdings" pitchFamily="2" charset="2"/>
              <a:buChar char="v"/>
            </a:pPr>
            <a:r>
              <a:rPr lang="es-ES" dirty="0" smtClean="0"/>
              <a:t>  Reparar injusticias pasadas.</a:t>
            </a:r>
          </a:p>
          <a:p>
            <a:pPr marL="711200" lvl="1" indent="-439738" algn="just">
              <a:buFont typeface="Wingdings" pitchFamily="2" charset="2"/>
              <a:buChar char="v"/>
            </a:pPr>
            <a:r>
              <a:rPr lang="es-ES" dirty="0" smtClean="0"/>
              <a:t>Desarrollar las estrategias necesarias para confrontar los desacuerdos en forma eficaz.</a:t>
            </a:r>
          </a:p>
          <a:p>
            <a:pPr marL="711200" lvl="1" indent="-439738" algn="just">
              <a:buFont typeface="Wingdings" pitchFamily="2" charset="2"/>
              <a:buChar char="v"/>
            </a:pPr>
            <a:r>
              <a:rPr lang="es-ES" dirty="0" smtClean="0"/>
              <a:t>Resolución de conflictos.</a:t>
            </a:r>
          </a:p>
          <a:p>
            <a:endParaRPr lang="es-ES" dirty="0"/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es-ES" dirty="0" smtClean="0"/>
              <a:t>EL MEDIADOR</a:t>
            </a:r>
            <a:endParaRPr lang="es-ES" dirty="0"/>
          </a:p>
        </p:txBody>
      </p:sp>
      <p:pic>
        <p:nvPicPr>
          <p:cNvPr id="2052" name="Picture 4" descr="C:\Archivos de programa\Microsoft Office\Media\CntCD1\ClipArt6\j029747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000372"/>
            <a:ext cx="1614830" cy="1833372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019675"/>
            <a:ext cx="33718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Rectángulo"/>
          <p:cNvSpPr/>
          <p:nvPr/>
        </p:nvSpPr>
        <p:spPr>
          <a:xfrm>
            <a:off x="5143504" y="3643314"/>
            <a:ext cx="228601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ARBITRO</a:t>
            </a:r>
            <a:endParaRPr lang="es-ES" dirty="0"/>
          </a:p>
        </p:txBody>
      </p:sp>
      <p:sp>
        <p:nvSpPr>
          <p:cNvPr id="11" name="10 Botón de acción: Hacia atrás o Anterior">
            <a:hlinkClick r:id="rId4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5286380" y="4572008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EMITE UN JUICIO</a:t>
            </a:r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142976" y="157161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ORIENTA  A  LAS PARTES PARA QUE HALLEN LA SOLUCIÓN AL CONFLICTO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785794"/>
            <a:ext cx="7239000" cy="751506"/>
          </a:xfrm>
        </p:spPr>
        <p:txBody>
          <a:bodyPr/>
          <a:lstStyle/>
          <a:p>
            <a:pPr algn="ctr"/>
            <a:r>
              <a:rPr lang="es-ES" dirty="0" smtClean="0"/>
              <a:t>Influencia  del mediador</a:t>
            </a:r>
            <a:endParaRPr lang="es-ES" dirty="0"/>
          </a:p>
        </p:txBody>
      </p:sp>
      <p:pic>
        <p:nvPicPr>
          <p:cNvPr id="8194" name="Picture 2" descr="C:\Archivos de programa\Microsoft Office\Media\CntCD1\Animated\j022373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14686"/>
            <a:ext cx="3949496" cy="204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14290"/>
            <a:ext cx="2757478" cy="605808"/>
          </a:xfrm>
        </p:spPr>
        <p:txBody>
          <a:bodyPr/>
          <a:lstStyle/>
          <a:p>
            <a:r>
              <a:rPr lang="es-ES" sz="3200" dirty="0" smtClean="0"/>
              <a:t>conflicto</a:t>
            </a:r>
            <a:endParaRPr lang="es-ES" sz="3200" dirty="0"/>
          </a:p>
        </p:txBody>
      </p:sp>
      <p:sp>
        <p:nvSpPr>
          <p:cNvPr id="4" name="3 Botón de acción: Hacia delante o Siguiente">
            <a:hlinkClick r:id="rId2" action="ppaction://hlinksldjump" highlightClick="1"/>
          </p:cNvPr>
          <p:cNvSpPr/>
          <p:nvPr/>
        </p:nvSpPr>
        <p:spPr>
          <a:xfrm>
            <a:off x="5429256" y="357166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85786" y="857232"/>
            <a:ext cx="2757478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origen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5429256" y="1000108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785786" y="1500174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es-E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diferencias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8 Botón de acción: Hacia delante o Siguiente">
            <a:hlinkClick r:id="rId4" action="ppaction://hlinksldjump" highlightClick="1"/>
          </p:cNvPr>
          <p:cNvSpPr/>
          <p:nvPr/>
        </p:nvSpPr>
        <p:spPr>
          <a:xfrm>
            <a:off x="5429257" y="1643050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785785" y="2143116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es-E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CLASIFICACIÓN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11 Botón de acción: Hacia delante o Siguiente">
            <a:hlinkClick r:id="rId5" action="ppaction://hlinksldjump" highlightClick="1"/>
          </p:cNvPr>
          <p:cNvSpPr/>
          <p:nvPr/>
        </p:nvSpPr>
        <p:spPr>
          <a:xfrm>
            <a:off x="5429256" y="2285992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 Título"/>
          <p:cNvSpPr txBox="1">
            <a:spLocks/>
          </p:cNvSpPr>
          <p:nvPr/>
        </p:nvSpPr>
        <p:spPr>
          <a:xfrm>
            <a:off x="785787" y="2857496"/>
            <a:ext cx="2757478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negociación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13 Botón de acción: Hacia delante o Siguiente">
            <a:hlinkClick r:id="rId6" action="ppaction://hlinksldjump" highlightClick="1"/>
          </p:cNvPr>
          <p:cNvSpPr/>
          <p:nvPr/>
        </p:nvSpPr>
        <p:spPr>
          <a:xfrm>
            <a:off x="5429257" y="3000372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785787" y="3500438"/>
            <a:ext cx="2757478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mediador</a:t>
            </a:r>
            <a:endParaRPr kumimoji="0" lang="es-ES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15 Botón de acción: Hacia delante o Siguiente">
            <a:hlinkClick r:id="rId7" action="ppaction://hlinksldjump" highlightClick="1"/>
          </p:cNvPr>
          <p:cNvSpPr/>
          <p:nvPr/>
        </p:nvSpPr>
        <p:spPr>
          <a:xfrm>
            <a:off x="5429257" y="3643314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1714480" y="4143380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es-ES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influencia</a:t>
            </a:r>
            <a:endParaRPr kumimoji="0" lang="es-ES" sz="24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17 Botón de acción: Hacia delante o Siguiente">
            <a:hlinkClick r:id="rId8" action="ppaction://hlinksldjump" highlightClick="1"/>
          </p:cNvPr>
          <p:cNvSpPr/>
          <p:nvPr/>
        </p:nvSpPr>
        <p:spPr>
          <a:xfrm>
            <a:off x="5429258" y="4286256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 Título"/>
          <p:cNvSpPr txBox="1">
            <a:spLocks/>
          </p:cNvSpPr>
          <p:nvPr/>
        </p:nvSpPr>
        <p:spPr>
          <a:xfrm>
            <a:off x="1735119" y="4786322"/>
            <a:ext cx="3122633" cy="6058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es-ES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Características</a:t>
            </a:r>
          </a:p>
        </p:txBody>
      </p:sp>
      <p:sp>
        <p:nvSpPr>
          <p:cNvPr id="20" name="19 Botón de acción: Hacia delante o Siguiente">
            <a:hlinkClick r:id="rId9" action="ppaction://hlinksldjump" highlightClick="1"/>
          </p:cNvPr>
          <p:cNvSpPr/>
          <p:nvPr/>
        </p:nvSpPr>
        <p:spPr>
          <a:xfrm>
            <a:off x="5429257" y="4929198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785786" y="5500702"/>
            <a:ext cx="3479823" cy="605808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s-E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principios</a:t>
            </a:r>
            <a:endParaRPr lang="es-ES" sz="32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22" name="21 Botón de acción: Hacia delante o Siguiente">
            <a:hlinkClick r:id="rId10" action="ppaction://hlinksldjump" highlightClick="1"/>
          </p:cNvPr>
          <p:cNvSpPr/>
          <p:nvPr/>
        </p:nvSpPr>
        <p:spPr>
          <a:xfrm>
            <a:off x="5429256" y="5572140"/>
            <a:ext cx="357190" cy="428628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Botón de acción: Final">
            <a:hlinkClick r:id="rId11" action="ppaction://hlinksldjump" highlightClick="1"/>
          </p:cNvPr>
          <p:cNvSpPr/>
          <p:nvPr/>
        </p:nvSpPr>
        <p:spPr>
          <a:xfrm>
            <a:off x="8429652" y="5929330"/>
            <a:ext cx="500066" cy="500066"/>
          </a:xfrm>
          <a:prstGeom prst="actionButtonE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advTm="193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85720" y="357166"/>
          <a:ext cx="764386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2071670" y="2643182"/>
            <a:ext cx="4071966" cy="621165"/>
            <a:chOff x="928679" y="2928966"/>
            <a:chExt cx="4654638" cy="1049793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6" name="5 Trapecio"/>
            <p:cNvSpPr/>
            <p:nvPr/>
          </p:nvSpPr>
          <p:spPr>
            <a:xfrm>
              <a:off x="928679" y="2928966"/>
              <a:ext cx="4654638" cy="1049793"/>
            </a:xfrm>
            <a:prstGeom prst="trapezoid">
              <a:avLst>
                <a:gd name="adj" fmla="val 53831"/>
              </a:avLst>
            </a:prstGeom>
            <a:solidFill>
              <a:srgbClr val="FF0000"/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6018599"/>
                <a:satOff val="14820"/>
                <a:lumOff val="-327"/>
                <a:alphaOff val="0"/>
              </a:schemeClr>
            </a:fillRef>
            <a:effectRef idx="1">
              <a:schemeClr val="accent5">
                <a:hueOff val="-6018599"/>
                <a:satOff val="14820"/>
                <a:lumOff val="-327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Trapecio 4"/>
            <p:cNvSpPr/>
            <p:nvPr/>
          </p:nvSpPr>
          <p:spPr>
            <a:xfrm>
              <a:off x="1403642" y="2928966"/>
              <a:ext cx="3609718" cy="1049793"/>
            </a:xfrm>
            <a:prstGeom prst="rect">
              <a:avLst/>
            </a:prstGeom>
            <a:solidFill>
              <a:srgbClr val="FF0000"/>
            </a:solidFill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/>
              <a:r>
                <a:rPr lang="es-ES" sz="1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Aconsejar a los participantes en la reunión conjunta.</a:t>
              </a:r>
            </a:p>
          </p:txBody>
        </p:sp>
      </p:grpSp>
      <p:sp>
        <p:nvSpPr>
          <p:cNvPr id="8" name="7 Botón de acción: Personalizar">
            <a:hlinkClick r:id="" action="ppaction://hlinkshowjump?jump=nextslide" highlightClick="1"/>
          </p:cNvPr>
          <p:cNvSpPr/>
          <p:nvPr/>
        </p:nvSpPr>
        <p:spPr>
          <a:xfrm>
            <a:off x="7500958" y="2643182"/>
            <a:ext cx="500066" cy="5000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122" name="Picture 2" descr="C:\Archivos de programa\Microsoft Office\Media\CntCD1\ClipArt1\j0211973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2786058"/>
            <a:ext cx="428628" cy="216479"/>
          </a:xfrm>
          <a:prstGeom prst="rect">
            <a:avLst/>
          </a:prstGeom>
          <a:noFill/>
        </p:spPr>
      </p:pic>
      <p:sp>
        <p:nvSpPr>
          <p:cNvPr id="10" name="9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1" name="10 Grupo"/>
          <p:cNvGrpSpPr/>
          <p:nvPr/>
        </p:nvGrpSpPr>
        <p:grpSpPr>
          <a:xfrm>
            <a:off x="2428860" y="2000240"/>
            <a:ext cx="3429024" cy="621165"/>
            <a:chOff x="928679" y="2928966"/>
            <a:chExt cx="4654638" cy="1049793"/>
          </a:xfrm>
          <a:solidFill>
            <a:srgbClr val="FFFF00"/>
          </a:solidFill>
          <a:scene3d>
            <a:camera prst="orthographicFront"/>
            <a:lightRig rig="flat" dir="t"/>
          </a:scene3d>
        </p:grpSpPr>
        <p:sp>
          <p:nvSpPr>
            <p:cNvPr id="12" name="11 Trapecio"/>
            <p:cNvSpPr/>
            <p:nvPr/>
          </p:nvSpPr>
          <p:spPr>
            <a:xfrm>
              <a:off x="928679" y="2928966"/>
              <a:ext cx="4654638" cy="1049793"/>
            </a:xfrm>
            <a:prstGeom prst="trapezoid">
              <a:avLst>
                <a:gd name="adj" fmla="val 53831"/>
              </a:avLst>
            </a:prstGeom>
            <a:grpFill/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6018599"/>
                <a:satOff val="14820"/>
                <a:lumOff val="-327"/>
                <a:alphaOff val="0"/>
              </a:schemeClr>
            </a:fillRef>
            <a:effectRef idx="1">
              <a:schemeClr val="accent5">
                <a:hueOff val="-6018599"/>
                <a:satOff val="14820"/>
                <a:lumOff val="-327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Trapecio 4"/>
            <p:cNvSpPr/>
            <p:nvPr/>
          </p:nvSpPr>
          <p:spPr>
            <a:xfrm>
              <a:off x="1403642" y="2928966"/>
              <a:ext cx="3609718" cy="1049793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algn="ctr"/>
              <a:r>
                <a:rPr lang="es-ES" sz="16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Nivelar el poder (sentido de igualdad)</a:t>
              </a:r>
            </a:p>
          </p:txBody>
        </p:sp>
      </p:grpSp>
      <p:cxnSp>
        <p:nvCxnSpPr>
          <p:cNvPr id="15" name="14 Conector recto de flecha"/>
          <p:cNvCxnSpPr/>
          <p:nvPr/>
        </p:nvCxnSpPr>
        <p:spPr>
          <a:xfrm>
            <a:off x="6215074" y="2928934"/>
            <a:ext cx="1071570" cy="1588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6286512" y="235743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click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es-ES" dirty="0" smtClean="0"/>
              <a:t>Ubicación del mediador</a:t>
            </a:r>
            <a:endParaRPr lang="es-ES" dirty="0"/>
          </a:p>
        </p:txBody>
      </p:sp>
      <p:sp>
        <p:nvSpPr>
          <p:cNvPr id="3" name="2 Rectángulo"/>
          <p:cNvSpPr/>
          <p:nvPr/>
        </p:nvSpPr>
        <p:spPr>
          <a:xfrm>
            <a:off x="3500430" y="2285992"/>
            <a:ext cx="1428760" cy="30003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accent3">
                    <a:lumMod val="75000"/>
                  </a:schemeClr>
                </a:solidFill>
              </a:rPr>
              <a:t>MESA</a:t>
            </a:r>
            <a:endParaRPr lang="es-ES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214942" y="1428736"/>
            <a:ext cx="10001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ACTOR 2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285984" y="1428736"/>
            <a:ext cx="10001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ACTOR 1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3714744" y="5572140"/>
            <a:ext cx="100013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MEDIADOR</a:t>
            </a:r>
            <a:endParaRPr lang="es-ES" sz="1400" dirty="0"/>
          </a:p>
        </p:txBody>
      </p:sp>
      <p:sp>
        <p:nvSpPr>
          <p:cNvPr id="8" name="7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8143900" cy="595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es-ES" dirty="0" smtClean="0"/>
              <a:t>MALA NEGOCIACIÓN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785786" y="1571612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SE CASTIGA  A UNA DE LAS PARTES EN LUGAR DE LLEGAR A UN ACUERDO O MODIFICAR LA CONDUCTA.</a:t>
            </a:r>
            <a:endParaRPr lang="es-ES" dirty="0"/>
          </a:p>
        </p:txBody>
      </p:sp>
      <p:pic>
        <p:nvPicPr>
          <p:cNvPr id="6146" name="Picture 2" descr="C:\Archivos de programa\Microsoft Office\Media\CntCD1\Photo2\j03168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71810"/>
            <a:ext cx="3657600" cy="2414016"/>
          </a:xfrm>
          <a:prstGeom prst="rect">
            <a:avLst/>
          </a:prstGeom>
          <a:noFill/>
        </p:spPr>
      </p:pic>
      <p:sp>
        <p:nvSpPr>
          <p:cNvPr id="6" name="5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143644"/>
            <a:ext cx="500066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curvada hacia la izquierda">
            <a:hlinkClick r:id="rId2" action="ppaction://hlinksldjump"/>
          </p:cNvPr>
          <p:cNvSpPr/>
          <p:nvPr/>
        </p:nvSpPr>
        <p:spPr>
          <a:xfrm>
            <a:off x="8429652" y="5857892"/>
            <a:ext cx="357190" cy="500066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14414" y="1428736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GANAR EN LUGAR DE RESOLVER EL CONFLICTO.</a:t>
            </a:r>
            <a:endParaRPr lang="es-ES" dirty="0"/>
          </a:p>
        </p:txBody>
      </p:sp>
      <p:pic>
        <p:nvPicPr>
          <p:cNvPr id="7172" name="Picture 4" descr="C:\Archivos de programa\Microsoft Office\Media\CntCD1\ClipArt3\j023798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357430"/>
            <a:ext cx="2012887" cy="2682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43878" y="1000108"/>
            <a:ext cx="900122" cy="5643578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s-ES" dirty="0" smtClean="0"/>
              <a:t>Características mediador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962856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  No solucionan los problemas directamente, sino orientan a las partes para que lo logren.</a:t>
            </a:r>
          </a:p>
          <a:p>
            <a:pPr algn="just"/>
            <a:r>
              <a:rPr lang="es-ES" dirty="0" smtClean="0"/>
              <a:t>  Dan sugerencias.</a:t>
            </a:r>
          </a:p>
          <a:p>
            <a:pPr algn="just"/>
            <a:r>
              <a:rPr lang="es-ES" dirty="0" smtClean="0"/>
              <a:t>  No sobredimensionan el desacuerdo.</a:t>
            </a:r>
          </a:p>
          <a:p>
            <a:pPr algn="just"/>
            <a:r>
              <a:rPr lang="es-ES" dirty="0" smtClean="0"/>
              <a:t>  IMPARCIAL.</a:t>
            </a:r>
          </a:p>
          <a:p>
            <a:pPr algn="just"/>
            <a:r>
              <a:rPr lang="es-ES" dirty="0" smtClean="0"/>
              <a:t>  Ser respetado por las partes.</a:t>
            </a:r>
          </a:p>
          <a:p>
            <a:pPr algn="just"/>
            <a:r>
              <a:rPr lang="es-ES" dirty="0" smtClean="0"/>
              <a:t>  Respeta la confidencialidad (</a:t>
            </a:r>
            <a:r>
              <a:rPr lang="es-ES" sz="2000" dirty="0" smtClean="0"/>
              <a:t>compartir la información con las personas estrictamente necesarias</a:t>
            </a:r>
            <a:r>
              <a:rPr lang="es-ES" dirty="0" smtClean="0"/>
              <a:t>).</a:t>
            </a:r>
          </a:p>
          <a:p>
            <a:pPr algn="just"/>
            <a:r>
              <a:rPr lang="es-ES" dirty="0" smtClean="0"/>
              <a:t>  No abusa de su autoridad.</a:t>
            </a:r>
          </a:p>
          <a:p>
            <a:pPr algn="just"/>
            <a:r>
              <a:rPr lang="es-ES" dirty="0" smtClean="0"/>
              <a:t> Logra la comunicación efectiva entre las partes.</a:t>
            </a:r>
          </a:p>
        </p:txBody>
      </p:sp>
      <p:pic>
        <p:nvPicPr>
          <p:cNvPr id="3074" name="Picture 2" descr="C:\Archivos de programa\Microsoft Office\Media\CntCD1\ClipArt6\j029747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0"/>
            <a:ext cx="1614830" cy="1833372"/>
          </a:xfrm>
          <a:prstGeom prst="rect">
            <a:avLst/>
          </a:prstGeom>
          <a:noFill/>
        </p:spPr>
      </p:pic>
      <p:sp>
        <p:nvSpPr>
          <p:cNvPr id="5" name="4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es-ES" dirty="0" smtClean="0"/>
              <a:t>PRINCIPIOS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  </a:t>
            </a:r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PRINCIPIO COVEY</a:t>
            </a:r>
            <a:r>
              <a:rPr lang="es-ES" dirty="0" smtClean="0">
                <a:solidFill>
                  <a:srgbClr val="FF0000"/>
                </a:solidFill>
              </a:rPr>
              <a:t>:  </a:t>
            </a:r>
            <a:r>
              <a:rPr lang="es-ES" dirty="0" smtClean="0"/>
              <a:t>“PRIMERO INTENTE COMPRENDER , DESPUÉS SER COMPRENDIDO”.</a:t>
            </a:r>
          </a:p>
          <a:p>
            <a:pPr algn="ctr">
              <a:buNone/>
            </a:pPr>
            <a:endParaRPr lang="es-ES" dirty="0" smtClean="0">
              <a:latin typeface="Berlin Sans FB Demi" pitchFamily="34" charset="0"/>
            </a:endParaRPr>
          </a:p>
          <a:p>
            <a:pPr algn="ctr">
              <a:buNone/>
            </a:pPr>
            <a:r>
              <a:rPr lang="es-ES" sz="2400" dirty="0" smtClean="0">
                <a:latin typeface="Berlin Sans FB Demi" pitchFamily="34" charset="0"/>
              </a:rPr>
              <a:t>ESCUCHE PARA SER ESCUCHADO</a:t>
            </a:r>
          </a:p>
          <a:p>
            <a:pPr algn="ctr"/>
            <a:endParaRPr lang="es-ES" dirty="0" smtClean="0"/>
          </a:p>
          <a:p>
            <a:pPr algn="just"/>
            <a:r>
              <a:rPr lang="es-ES" dirty="0" smtClean="0"/>
              <a:t>  “LAS PERSONAS EN CONFLICTO DEBEN ENFOCARSE EN SUS NECESIDADES NO EN SUS POSICIONES”.</a:t>
            </a:r>
          </a:p>
          <a:p>
            <a:pPr algn="ctr">
              <a:buNone/>
            </a:pPr>
            <a:r>
              <a:rPr lang="es-ES" sz="2400" dirty="0" smtClean="0">
                <a:latin typeface="Berlin Sans FB Demi" pitchFamily="34" charset="0"/>
              </a:rPr>
              <a:t>POSICIONES      </a:t>
            </a:r>
            <a:r>
              <a:rPr lang="es-ES" sz="2400" dirty="0" smtClean="0">
                <a:latin typeface="Berlin Sans FB Demi" pitchFamily="34" charset="0"/>
                <a:sym typeface="Wingdings" pitchFamily="2" charset="2"/>
              </a:rPr>
              <a:t></a:t>
            </a:r>
            <a:r>
              <a:rPr lang="es-ES" sz="2400" dirty="0" smtClean="0">
                <a:latin typeface="Berlin Sans FB Demi" pitchFamily="34" charset="0"/>
              </a:rPr>
              <a:t> AUMENTAN DIVERGENCIAS</a:t>
            </a:r>
          </a:p>
          <a:p>
            <a:pPr algn="ctr">
              <a:buNone/>
            </a:pPr>
            <a:r>
              <a:rPr lang="es-ES" sz="2400" dirty="0" smtClean="0">
                <a:latin typeface="Berlin Sans FB Demi" pitchFamily="34" charset="0"/>
              </a:rPr>
              <a:t>NECESIDADES  </a:t>
            </a:r>
            <a:r>
              <a:rPr lang="es-ES" sz="2400" dirty="0" smtClean="0">
                <a:latin typeface="Berlin Sans FB Demi" pitchFamily="34" charset="0"/>
                <a:sym typeface="Wingdings" pitchFamily="2" charset="2"/>
              </a:rPr>
              <a:t> PUNTOS EN COMÚN</a:t>
            </a:r>
            <a:endParaRPr lang="es-ES" sz="2400" dirty="0" smtClean="0">
              <a:latin typeface="Berlin Sans FB Demi" pitchFamily="34" charset="0"/>
            </a:endParaRPr>
          </a:p>
          <a:p>
            <a:pPr algn="just"/>
            <a:endParaRPr lang="es-ES" dirty="0" smtClean="0"/>
          </a:p>
          <a:p>
            <a:pPr algn="just"/>
            <a:endParaRPr lang="es-ES" dirty="0"/>
          </a:p>
        </p:txBody>
      </p:sp>
      <p:sp>
        <p:nvSpPr>
          <p:cNvPr id="4" name="3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REFLEXIONES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71472" y="1500174"/>
            <a:ext cx="752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“EL MANUAL DE CONVIVENCIA DEBE SER </a:t>
            </a:r>
            <a:r>
              <a:rPr lang="es-ES" b="1" dirty="0" smtClean="0"/>
              <a:t>FORMATIVO </a:t>
            </a:r>
            <a:r>
              <a:rPr lang="es-ES" dirty="0" smtClean="0"/>
              <a:t>Y NO NORMATIVO”</a:t>
            </a:r>
            <a:endParaRPr lang="es-ES" dirty="0"/>
          </a:p>
        </p:txBody>
      </p:sp>
      <p:pic>
        <p:nvPicPr>
          <p:cNvPr id="9219" name="Picture 3" descr="C:\Archivos de programa\Microsoft Office\Media\CntCD1\Animated\j02363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000240"/>
            <a:ext cx="1725608" cy="1573349"/>
          </a:xfrm>
          <a:prstGeom prst="rect">
            <a:avLst/>
          </a:prstGeom>
          <a:noFill/>
        </p:spPr>
      </p:pic>
      <p:sp>
        <p:nvSpPr>
          <p:cNvPr id="8" name="7 CuadroTexto"/>
          <p:cNvSpPr txBox="1"/>
          <p:nvPr/>
        </p:nvSpPr>
        <p:spPr>
          <a:xfrm>
            <a:off x="1214414" y="4071942"/>
            <a:ext cx="6010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“HAY QUE </a:t>
            </a:r>
            <a:r>
              <a:rPr lang="es-ES" sz="2000" b="1" dirty="0" smtClean="0"/>
              <a:t>PREVENIR </a:t>
            </a:r>
            <a:r>
              <a:rPr lang="es-ES" dirty="0" smtClean="0"/>
              <a:t>PARA NO TENER QUE </a:t>
            </a:r>
            <a:r>
              <a:rPr lang="es-ES" sz="2000" b="1" dirty="0" smtClean="0"/>
              <a:t>CORREGIR”</a:t>
            </a:r>
            <a:endParaRPr lang="es-ES" b="1" dirty="0"/>
          </a:p>
        </p:txBody>
      </p:sp>
      <p:pic>
        <p:nvPicPr>
          <p:cNvPr id="9220" name="Picture 4" descr="C:\Archivos de programa\Microsoft Office\Media\CntCD1\Animated\j03034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786322"/>
            <a:ext cx="1214446" cy="1840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43108" y="271462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GRACIAS POR SU ATENCIÓN!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285860"/>
            <a:ext cx="3754623" cy="39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500034" y="2000240"/>
            <a:ext cx="28575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dirty="0" smtClean="0"/>
              <a:t>“Una velada en que todos los presentes  estén absolutamente de  acuerdo es una velada perdida”</a:t>
            </a:r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000100" y="3786190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Albert Einstein</a:t>
            </a:r>
            <a:endParaRPr lang="es-E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CONFLICTO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7239000" cy="1000132"/>
          </a:xfrm>
        </p:spPr>
        <p:txBody>
          <a:bodyPr/>
          <a:lstStyle/>
          <a:p>
            <a:pPr marL="0" indent="0" algn="just">
              <a:buNone/>
            </a:pPr>
            <a:r>
              <a:rPr lang="es-ES" dirty="0" smtClean="0"/>
              <a:t>ANTAGONISMO, PUGNA, OPOSICIÓN ENTRE PERSONAS.</a:t>
            </a:r>
            <a:endParaRPr lang="es-ES" dirty="0"/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2928926" y="4071942"/>
            <a:ext cx="1857388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714612" y="5429264"/>
            <a:ext cx="228601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DIFERENCIAS</a:t>
            </a:r>
            <a:endParaRPr lang="es-ES" dirty="0"/>
          </a:p>
        </p:txBody>
      </p:sp>
      <p:sp>
        <p:nvSpPr>
          <p:cNvPr id="10" name="9 Botón de acción: Hacia delante o Siguiente">
            <a:hlinkClick r:id="" action="ppaction://hlinkshowjump?jump=nextslide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8143900" cy="606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Botón de acción: Hacia atrás o Anterior">
            <a:hlinkClick r:id="rId3" action="ppaction://hlinksldjump" highlightClick="1"/>
          </p:cNvPr>
          <p:cNvSpPr/>
          <p:nvPr/>
        </p:nvSpPr>
        <p:spPr>
          <a:xfrm>
            <a:off x="8358214" y="6072206"/>
            <a:ext cx="500034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strella de 10 puntas"/>
          <p:cNvSpPr/>
          <p:nvPr/>
        </p:nvSpPr>
        <p:spPr>
          <a:xfrm>
            <a:off x="3214678" y="2071678"/>
            <a:ext cx="1928826" cy="2214578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CONFLICTO</a:t>
            </a:r>
            <a:endParaRPr lang="es-ES" dirty="0"/>
          </a:p>
        </p:txBody>
      </p:sp>
      <p:sp>
        <p:nvSpPr>
          <p:cNvPr id="5" name="4 Nube"/>
          <p:cNvSpPr/>
          <p:nvPr/>
        </p:nvSpPr>
        <p:spPr>
          <a:xfrm>
            <a:off x="3214678" y="214290"/>
            <a:ext cx="1785950" cy="100013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ENVIDIA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Nube"/>
          <p:cNvSpPr/>
          <p:nvPr/>
        </p:nvSpPr>
        <p:spPr>
          <a:xfrm>
            <a:off x="285720" y="2928934"/>
            <a:ext cx="2357454" cy="128588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PERCEPCIÓN DE INJUSTICIA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Nube"/>
          <p:cNvSpPr/>
          <p:nvPr/>
        </p:nvSpPr>
        <p:spPr>
          <a:xfrm>
            <a:off x="5715008" y="3214686"/>
            <a:ext cx="2286016" cy="92869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REPRESALIA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Nube"/>
          <p:cNvSpPr/>
          <p:nvPr/>
        </p:nvSpPr>
        <p:spPr>
          <a:xfrm>
            <a:off x="214282" y="857232"/>
            <a:ext cx="2571768" cy="114300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DESACUERDO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Nube"/>
          <p:cNvSpPr/>
          <p:nvPr/>
        </p:nvSpPr>
        <p:spPr>
          <a:xfrm>
            <a:off x="2786050" y="5214950"/>
            <a:ext cx="2928958" cy="114300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FALTA DE COMUNICACIÓN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Nube"/>
          <p:cNvSpPr/>
          <p:nvPr/>
        </p:nvSpPr>
        <p:spPr>
          <a:xfrm>
            <a:off x="5500694" y="785794"/>
            <a:ext cx="2286016" cy="114300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 ENTENDIDO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374559" y="500042"/>
            <a:ext cx="769441" cy="60722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s-E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ORIGENES</a:t>
            </a:r>
          </a:p>
        </p:txBody>
      </p:sp>
      <p:cxnSp>
        <p:nvCxnSpPr>
          <p:cNvPr id="14" name="13 Conector recto de flecha"/>
          <p:cNvCxnSpPr/>
          <p:nvPr/>
        </p:nvCxnSpPr>
        <p:spPr>
          <a:xfrm rot="5400000">
            <a:off x="3857620" y="1643050"/>
            <a:ext cx="571504" cy="15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2500298" y="1785926"/>
            <a:ext cx="928694" cy="64294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flipV="1">
            <a:off x="2714612" y="3214686"/>
            <a:ext cx="500066" cy="7143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5400000" flipH="1" flipV="1">
            <a:off x="3786182" y="4786322"/>
            <a:ext cx="714380" cy="158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10800000" flipV="1">
            <a:off x="4929190" y="1928802"/>
            <a:ext cx="857256" cy="64294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0800000">
            <a:off x="5143504" y="3143248"/>
            <a:ext cx="642942" cy="214314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Botón de acción: Hacia atrás o Anterior">
            <a:hlinkClick r:id="rId2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357290" y="285728"/>
            <a:ext cx="2286016" cy="357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DIFERENCIAS</a:t>
            </a:r>
            <a:endParaRPr lang="es-ES" dirty="0"/>
          </a:p>
        </p:txBody>
      </p:sp>
      <p:sp>
        <p:nvSpPr>
          <p:cNvPr id="5" name="4 Decisión"/>
          <p:cNvSpPr/>
          <p:nvPr/>
        </p:nvSpPr>
        <p:spPr>
          <a:xfrm>
            <a:off x="1000100" y="1143008"/>
            <a:ext cx="3000396" cy="128588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HAY ACUERDOS?</a:t>
            </a:r>
            <a:endParaRPr lang="es-ES" dirty="0"/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2250265" y="892181"/>
            <a:ext cx="500066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5400000">
            <a:off x="2251059" y="2678131"/>
            <a:ext cx="500066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500034" y="2928958"/>
            <a:ext cx="400052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SOLUCIONES VALIOSAS Y CREATIVAS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786050" y="23574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SI</a:t>
            </a:r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1500166" y="4143404"/>
            <a:ext cx="207170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OPORTUNIDADES</a:t>
            </a:r>
            <a:endParaRPr lang="es-ES" dirty="0"/>
          </a:p>
        </p:txBody>
      </p:sp>
      <p:cxnSp>
        <p:nvCxnSpPr>
          <p:cNvPr id="15" name="14 Conector recto de flecha"/>
          <p:cNvCxnSpPr/>
          <p:nvPr/>
        </p:nvCxnSpPr>
        <p:spPr>
          <a:xfrm rot="5400000">
            <a:off x="2251059" y="3892577"/>
            <a:ext cx="500066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5" idx="3"/>
          </p:cNvCxnSpPr>
          <p:nvPr/>
        </p:nvCxnSpPr>
        <p:spPr>
          <a:xfrm>
            <a:off x="4000496" y="1785950"/>
            <a:ext cx="571504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>
            <a:off x="4572000" y="1357322"/>
            <a:ext cx="3143272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DISTANCIA PSICOLÓGICA</a:t>
            </a:r>
          </a:p>
          <a:p>
            <a:pPr algn="ctr"/>
            <a:r>
              <a:rPr lang="es-ES" dirty="0" smtClean="0"/>
              <a:t>“CONTENCIÓN”</a:t>
            </a:r>
            <a:endParaRPr lang="es-ES" dirty="0"/>
          </a:p>
        </p:txBody>
      </p:sp>
      <p:sp>
        <p:nvSpPr>
          <p:cNvPr id="19" name="18 Rectángulo"/>
          <p:cNvSpPr/>
          <p:nvPr/>
        </p:nvSpPr>
        <p:spPr>
          <a:xfrm>
            <a:off x="4936602" y="3092473"/>
            <a:ext cx="2357454" cy="2551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es-ES" dirty="0" smtClean="0"/>
              <a:t>  SENTIMIENTOS DE  ANTIPATÍA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/>
              <a:t>ANTAGONISMO ENCONADO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/>
              <a:t>COMPETENCIA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/>
              <a:t>ENAJENACIÓN MENTAL</a:t>
            </a:r>
          </a:p>
          <a:p>
            <a:pPr algn="just">
              <a:buFont typeface="Arial" pitchFamily="34" charset="0"/>
              <a:buChar char="•"/>
            </a:pPr>
            <a:r>
              <a:rPr lang="es-ES" dirty="0" smtClean="0"/>
              <a:t>INDIFERENCIA</a:t>
            </a:r>
            <a:endParaRPr lang="es-ES" dirty="0"/>
          </a:p>
        </p:txBody>
      </p:sp>
      <p:cxnSp>
        <p:nvCxnSpPr>
          <p:cNvPr id="20" name="19 Conector recto de flecha"/>
          <p:cNvCxnSpPr/>
          <p:nvPr/>
        </p:nvCxnSpPr>
        <p:spPr>
          <a:xfrm rot="5400000">
            <a:off x="5822959" y="2821007"/>
            <a:ext cx="500066" cy="15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3857620" y="121444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NO</a:t>
            </a:r>
            <a:endParaRPr lang="es-ES" dirty="0"/>
          </a:p>
        </p:txBody>
      </p:sp>
      <p:sp>
        <p:nvSpPr>
          <p:cNvPr id="23" name="22 Rectángulo"/>
          <p:cNvSpPr/>
          <p:nvPr/>
        </p:nvSpPr>
        <p:spPr>
          <a:xfrm>
            <a:off x="5072066" y="5857892"/>
            <a:ext cx="2071702" cy="71438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CONFLICTO</a:t>
            </a:r>
            <a:endParaRPr lang="es-E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23 Conector recto de flecha"/>
          <p:cNvCxnSpPr>
            <a:endCxn id="23" idx="0"/>
          </p:cNvCxnSpPr>
          <p:nvPr/>
        </p:nvCxnSpPr>
        <p:spPr>
          <a:xfrm rot="16200000" flipH="1">
            <a:off x="5983706" y="5733681"/>
            <a:ext cx="214290" cy="34131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Botón de acción: Hacia delante o Siguiente">
            <a:hlinkClick r:id="rId3" action="ppaction://hlinksldjump" highlightClick="1"/>
          </p:cNvPr>
          <p:cNvSpPr/>
          <p:nvPr/>
        </p:nvSpPr>
        <p:spPr>
          <a:xfrm>
            <a:off x="8429652" y="6072206"/>
            <a:ext cx="500066" cy="571504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ego00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928662" y="5786454"/>
            <a:ext cx="642942" cy="64294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714348" y="1285860"/>
            <a:ext cx="769441" cy="358404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4   ENEMIGOS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071802" y="1643050"/>
            <a:ext cx="571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1.  LA NECESIDAD DE EXPLICAR NUESTRO PUNTO DE VISTA PRIMERO.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143240" y="2928934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2.  NUESTRO REPARO A ESCUCHAR.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143240" y="3929066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3.  NUESTROS TEMORES.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143240" y="4929198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chemeClr val="bg1"/>
                </a:solidFill>
              </a:rPr>
              <a:t>4.  LA PRESUNCIÓN QUE UNO DE NOSOTROS TIENE QUE PERDER SI EL OTRO VA A GANAR.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11" name="10 Botón de acción: Hacia atrás o Anterior">
            <a:hlinkClick r:id="rId4" action="ppaction://hlinksldjump" highlightClick="1"/>
          </p:cNvPr>
          <p:cNvSpPr/>
          <p:nvPr/>
        </p:nvSpPr>
        <p:spPr>
          <a:xfrm>
            <a:off x="8429652" y="6000768"/>
            <a:ext cx="500066" cy="571504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3071802" y="571480"/>
            <a:ext cx="542928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ES" sz="3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CONTENCIÓN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558</TotalTime>
  <Words>661</Words>
  <Application>Microsoft Office PowerPoint</Application>
  <PresentationFormat>Presentación en pantalla (4:3)</PresentationFormat>
  <Paragraphs>154</Paragraphs>
  <Slides>38</Slides>
  <Notes>2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Opulento</vt:lpstr>
      <vt:lpstr>Negociación de Conflictos</vt:lpstr>
      <vt:lpstr>Diapositiva 2</vt:lpstr>
      <vt:lpstr>conflicto</vt:lpstr>
      <vt:lpstr>Diapositiva 4</vt:lpstr>
      <vt:lpstr>CONFLICTO</vt:lpstr>
      <vt:lpstr>Diapositiva 6</vt:lpstr>
      <vt:lpstr>Diapositiva 7</vt:lpstr>
      <vt:lpstr>Diapositiva 8</vt:lpstr>
      <vt:lpstr>Diapositiva 9</vt:lpstr>
      <vt:lpstr>Diapositiva 10</vt:lpstr>
      <vt:lpstr>Diapositiva 11</vt:lpstr>
      <vt:lpstr>CLASIFICACIÓN  DE CONFLICTOS</vt:lpstr>
      <vt:lpstr>Diapositiva 13</vt:lpstr>
      <vt:lpstr>Diapositiva 14</vt:lpstr>
      <vt:lpstr>SEGÚN SU NATURALEZA</vt:lpstr>
      <vt:lpstr>SEGÚN SUS EFECTOS</vt:lpstr>
      <vt:lpstr>GESTIÓN DEL CONFLICTO</vt:lpstr>
      <vt:lpstr>NEGOCIACIÓN</vt:lpstr>
      <vt:lpstr>DEFINICIÓN…</vt:lpstr>
      <vt:lpstr>ELEMENTOS CLAVES…</vt:lpstr>
      <vt:lpstr>TIPOS DE NEGOCIACIÓN…</vt:lpstr>
      <vt:lpstr>CARACTERISTICAS… </vt:lpstr>
      <vt:lpstr>Fases…</vt:lpstr>
      <vt:lpstr>PREPARACIÓN</vt:lpstr>
      <vt:lpstr>Diapositiva 25</vt:lpstr>
      <vt:lpstr>MALOS NIVELES DE ASPIRACIÓN</vt:lpstr>
      <vt:lpstr>LA MEDIACIÓN</vt:lpstr>
      <vt:lpstr>EL MEDIADOR</vt:lpstr>
      <vt:lpstr>Influencia  del mediador</vt:lpstr>
      <vt:lpstr>Diapositiva 30</vt:lpstr>
      <vt:lpstr>Ubicación del mediador</vt:lpstr>
      <vt:lpstr>Diapositiva 32</vt:lpstr>
      <vt:lpstr>MALA NEGOCIACIÓN</vt:lpstr>
      <vt:lpstr>Diapositiva 34</vt:lpstr>
      <vt:lpstr>Características mediador</vt:lpstr>
      <vt:lpstr>PRINCIPIOS</vt:lpstr>
      <vt:lpstr>REFLEXIONES</vt:lpstr>
      <vt:lpstr>Diapositiva 38</vt:lpstr>
    </vt:vector>
  </TitlesOfParts>
  <Company>MULTISOFT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Negociación de Conflictos</dc:title>
  <dc:creator>OSCAR GUILLERMO CORREA TOVAR</dc:creator>
  <cp:lastModifiedBy>OSCAR GUILLERMO CORREA TOVAR</cp:lastModifiedBy>
  <cp:revision>94</cp:revision>
  <dcterms:created xsi:type="dcterms:W3CDTF">2009-01-23T00:38:57Z</dcterms:created>
  <dcterms:modified xsi:type="dcterms:W3CDTF">2009-02-16T16:53:00Z</dcterms:modified>
</cp:coreProperties>
</file>